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3" r:id="rId2"/>
    <p:sldId id="288" r:id="rId3"/>
    <p:sldId id="274" r:id="rId4"/>
    <p:sldId id="280" r:id="rId5"/>
    <p:sldId id="281" r:id="rId6"/>
    <p:sldId id="282" r:id="rId7"/>
    <p:sldId id="283" r:id="rId8"/>
    <p:sldId id="284" r:id="rId9"/>
    <p:sldId id="285" r:id="rId10"/>
    <p:sldId id="289" r:id="rId11"/>
    <p:sldId id="287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流石 裕美（株式会社医師のとも）" initials="流石" lastIdx="2" clrIdx="0">
    <p:extLst>
      <p:ext uri="{19B8F6BF-5375-455C-9EA6-DF929625EA0E}">
        <p15:presenceInfo xmlns:p15="http://schemas.microsoft.com/office/powerpoint/2012/main" userId="流石 裕美（株式会社医師のとも）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48E"/>
    <a:srgbClr val="FBDEE3"/>
    <a:srgbClr val="A1D4A9"/>
    <a:srgbClr val="F6A7AA"/>
    <a:srgbClr val="184C42"/>
    <a:srgbClr val="E6106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CE4892D-66B4-483B-9BB3-3E68CB2260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E82A01-8EA6-48FC-AB81-7E6206C84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F4832-320F-4CB2-82CF-AEB1604E2777}" type="datetimeFigureOut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BA76CB-9818-4D13-A49A-1217C87CCF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7376C2-D5F2-49C1-8AF7-5C926B4C3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FA037-70BE-4571-B54D-B74089FAC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856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D435-8D2D-4E7F-9679-7240B2B9E4BC}" type="datetimeFigureOut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AC2EE-AF50-40D4-97FA-0FDE226196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0201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2507-1BF4-4875-909C-C349FF7FFEA1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D299-BAE6-4E93-8D40-AE9C4E8DE936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61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F1B7-5DF9-4C1D-87EC-F8C8B5573175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04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07C9-B6A1-470F-95DE-F894002CDAEC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55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CC15-5D31-49F3-8CDB-61E237C61281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2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1CBE-F186-48A0-AE37-362B8FE19C8D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98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AB98-CF8C-4481-A283-3D1CAD294653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08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8887-CFFA-473C-9A3E-AC3B556467E9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96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249C-964F-4267-950A-941018192CFB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09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263A-DDA8-4882-8CAB-5D125F8BCF62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40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9AF-09D1-4F3C-BFFF-479C558D3AA1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09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463A-2ADD-4987-A6B2-244F3F3D1D90}" type="datetime1">
              <a:rPr kumimoji="1" lang="ja-JP" altLang="en-US" smtClean="0"/>
              <a:t>2020/10/17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2020Ishinotomo Inc.</a:t>
            </a:r>
            <a:r>
              <a:rPr kumimoji="1" lang="ja-JP" altLang="en-US"/>
              <a:t>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AD70-E024-4E6A-8987-A6A39CB25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78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9500EC58-1D43-4492-B704-6814CB7BC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17" y="3071145"/>
            <a:ext cx="8940567" cy="1900101"/>
          </a:xfrm>
        </p:spPr>
        <p:txBody>
          <a:bodyPr>
            <a:no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「やりすぎ」くらいでちょうどいい！</a:t>
            </a:r>
            <a:endParaRPr lang="en-US" altLang="ja-JP" sz="36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オンラインお見合いのポイント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31824E-8C5C-4455-8E7F-C0ACF86F4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0" y="365216"/>
            <a:ext cx="1672862" cy="469412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2197B23-8134-47EB-BD69-56E0B030C803}"/>
              </a:ext>
            </a:extLst>
          </p:cNvPr>
          <p:cNvCxnSpPr>
            <a:cxnSpLocks/>
          </p:cNvCxnSpPr>
          <p:nvPr/>
        </p:nvCxnSpPr>
        <p:spPr>
          <a:xfrm>
            <a:off x="0" y="907093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D0D4896-DA43-4580-8860-1E27ED73A7B4}"/>
              </a:ext>
            </a:extLst>
          </p:cNvPr>
          <p:cNvSpPr/>
          <p:nvPr/>
        </p:nvSpPr>
        <p:spPr>
          <a:xfrm>
            <a:off x="7922430" y="585464"/>
            <a:ext cx="1221570" cy="24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b="1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1050" b="1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年版</a:t>
            </a:r>
          </a:p>
        </p:txBody>
      </p:sp>
      <p:pic>
        <p:nvPicPr>
          <p:cNvPr id="2" name="図 1" descr="黒い背景と白い文字&#10;&#10;自動的に生成された説明">
            <a:extLst>
              <a:ext uri="{FF2B5EF4-FFF2-40B4-BE49-F238E27FC236}">
                <a16:creationId xmlns:a16="http://schemas.microsoft.com/office/drawing/2014/main" id="{B7D12B2A-8A21-41E2-9409-4F3E1A1147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72" y="4971246"/>
            <a:ext cx="1870343" cy="11231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6879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3175E654-08DB-4BAC-9D5A-BB9737F8FBF4}"/>
              </a:ext>
            </a:extLst>
          </p:cNvPr>
          <p:cNvSpPr txBox="1">
            <a:spLocks/>
          </p:cNvSpPr>
          <p:nvPr/>
        </p:nvSpPr>
        <p:spPr>
          <a:xfrm>
            <a:off x="586799" y="1284035"/>
            <a:ext cx="8133985" cy="34809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325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「仕事帰りのデート」は無理でも、</a:t>
            </a: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オンラインなら？</a:t>
            </a:r>
            <a:endParaRPr lang="en-US" altLang="ja-JP" sz="2100" b="1" dirty="0">
              <a:solidFill>
                <a:srgbClr val="FF348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325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「同じドラマ」を見た後に、感想を交換したり。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325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「同じ料理」を作って、出来映えを見せ合ってみたり。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325"/>
              </a:lnSpc>
            </a:pP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時間とテーマ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を決めて、</a:t>
            </a:r>
            <a: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ZOOM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してみては？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325"/>
              </a:lnSpc>
            </a:pP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325"/>
              </a:lnSpc>
            </a:pP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325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でも、ズルズルと長話は禁物。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325"/>
              </a:lnSpc>
            </a:pP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終わりの時間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も決めておくのがポイントです。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C0C106F4-4BF9-467B-87E4-0BA58495BE08}"/>
              </a:ext>
            </a:extLst>
          </p:cNvPr>
          <p:cNvSpPr txBox="1">
            <a:spLocks/>
          </p:cNvSpPr>
          <p:nvPr/>
        </p:nvSpPr>
        <p:spPr>
          <a:xfrm>
            <a:off x="0" y="632440"/>
            <a:ext cx="9144000" cy="3447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「次の待ち合わせ」もオンライン！？</a:t>
            </a:r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43E31446-2AB2-4F65-84F5-A90D27A2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©2020Ishinotomo Inc.</a:t>
            </a:r>
            <a:r>
              <a:rPr kumimoji="1" lang="ja-JP" altLang="en-US" dirty="0"/>
              <a:t>　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D4FC857-56BC-48EC-AAA2-71CCE93D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C681A688-0A0B-4FC3-B26E-A59A17697332}"/>
              </a:ext>
            </a:extLst>
          </p:cNvPr>
          <p:cNvSpPr txBox="1">
            <a:spLocks/>
          </p:cNvSpPr>
          <p:nvPr/>
        </p:nvSpPr>
        <p:spPr>
          <a:xfrm>
            <a:off x="628650" y="5178964"/>
            <a:ext cx="8215777" cy="13314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240"/>
              </a:lnSpc>
            </a:pPr>
            <a:r>
              <a:rPr lang="ja-JP" altLang="en-US" sz="30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メール、</a:t>
            </a:r>
            <a:r>
              <a:rPr lang="en-US" altLang="ja-JP" sz="30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  <a:r>
              <a:rPr lang="ja-JP" altLang="en-US" sz="30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、お手紙、</a:t>
            </a:r>
            <a:r>
              <a:rPr lang="en-US" altLang="ja-JP" sz="30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ZOOM</a:t>
            </a:r>
            <a:r>
              <a:rPr lang="ja-JP" altLang="en-US" sz="30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30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3240"/>
              </a:lnSpc>
            </a:pPr>
            <a:r>
              <a:rPr lang="ja-JP" altLang="en-US" sz="30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いろいろな方法でお気持ちを伝えあいましょう。</a:t>
            </a:r>
            <a:endParaRPr lang="en-US" altLang="ja-JP" sz="30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05F3787-9095-4E45-8A53-B011BE0D15A9}"/>
              </a:ext>
            </a:extLst>
          </p:cNvPr>
          <p:cNvGrpSpPr/>
          <p:nvPr/>
        </p:nvGrpSpPr>
        <p:grpSpPr>
          <a:xfrm>
            <a:off x="5935845" y="2701932"/>
            <a:ext cx="2579505" cy="1449334"/>
            <a:chOff x="2485550" y="1467846"/>
            <a:chExt cx="3210486" cy="1803860"/>
          </a:xfrm>
        </p:grpSpPr>
        <p:pic>
          <p:nvPicPr>
            <p:cNvPr id="8" name="図 7" descr="黒い背景と白い文字&#10;&#10;自動的に生成された説明">
              <a:extLst>
                <a:ext uri="{FF2B5EF4-FFF2-40B4-BE49-F238E27FC236}">
                  <a16:creationId xmlns:a16="http://schemas.microsoft.com/office/drawing/2014/main" id="{713C1713-959E-45AD-A50C-3B4652D6F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550" y="2009116"/>
              <a:ext cx="3210486" cy="1262590"/>
            </a:xfrm>
            <a:prstGeom prst="rect">
              <a:avLst/>
            </a:prstGeom>
          </p:spPr>
        </p:pic>
        <p:pic>
          <p:nvPicPr>
            <p:cNvPr id="11" name="図 10" descr="黒い背景と白い文字&#10;&#10;自動的に生成された説明">
              <a:extLst>
                <a:ext uri="{FF2B5EF4-FFF2-40B4-BE49-F238E27FC236}">
                  <a16:creationId xmlns:a16="http://schemas.microsoft.com/office/drawing/2014/main" id="{E93283C8-0377-4D52-B767-966A6748A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685" y="1467846"/>
              <a:ext cx="785754" cy="809538"/>
            </a:xfrm>
            <a:prstGeom prst="rect">
              <a:avLst/>
            </a:prstGeom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792DC208-C413-4C4D-B100-8C6E88D01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" y="481757"/>
            <a:ext cx="1765462" cy="495397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2EDC880-E6DF-471D-9F1C-E08966576EDD}"/>
              </a:ext>
            </a:extLst>
          </p:cNvPr>
          <p:cNvCxnSpPr>
            <a:cxnSpLocks/>
          </p:cNvCxnSpPr>
          <p:nvPr/>
        </p:nvCxnSpPr>
        <p:spPr>
          <a:xfrm>
            <a:off x="0" y="1038453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13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3175E654-08DB-4BAC-9D5A-BB9737F8FBF4}"/>
              </a:ext>
            </a:extLst>
          </p:cNvPr>
          <p:cNvSpPr txBox="1">
            <a:spLocks/>
          </p:cNvSpPr>
          <p:nvPr/>
        </p:nvSpPr>
        <p:spPr>
          <a:xfrm>
            <a:off x="505008" y="4501228"/>
            <a:ext cx="8133985" cy="19903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100"/>
              </a:lnSpc>
            </a:pP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株式会社医師のとも</a:t>
            </a:r>
            <a:endParaRPr lang="en-US" altLang="ja-JP" sz="1800" b="1" dirty="0">
              <a:solidFill>
                <a:schemeClr val="tx1">
                  <a:lumMod val="75000"/>
                  <a:lumOff val="2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r">
              <a:lnSpc>
                <a:spcPts val="2100"/>
              </a:lnSpc>
            </a:pP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〒</a:t>
            </a:r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150-0043 </a:t>
            </a: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東京都渋谷区道玄坂</a:t>
            </a:r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2-16-4</a:t>
            </a:r>
            <a:b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野村不動産渋谷道玄坂ビル</a:t>
            </a:r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階</a:t>
            </a:r>
            <a:endParaRPr lang="en-US" altLang="ja-JP" sz="1800" b="1" dirty="0">
              <a:solidFill>
                <a:schemeClr val="tx1">
                  <a:lumMod val="75000"/>
                  <a:lumOff val="2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r">
              <a:lnSpc>
                <a:spcPts val="2100"/>
              </a:lnSpc>
            </a:pPr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Tel</a:t>
            </a: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03-6455-2874</a:t>
            </a:r>
          </a:p>
          <a:p>
            <a:pPr algn="r">
              <a:lnSpc>
                <a:spcPts val="2100"/>
              </a:lnSpc>
            </a:pP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営業時間：</a:t>
            </a:r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10:00</a:t>
            </a: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19:00</a:t>
            </a: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（定休日なし）</a:t>
            </a:r>
            <a:endParaRPr lang="en-US" altLang="ja-JP" sz="1800" b="1" dirty="0">
              <a:solidFill>
                <a:schemeClr val="tx1">
                  <a:lumMod val="75000"/>
                  <a:lumOff val="2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43E31446-2AB2-4F65-84F5-A90D27A2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©2020Ishinotomo Inc.</a:t>
            </a:r>
            <a:r>
              <a:rPr kumimoji="1" lang="ja-JP" altLang="en-US" dirty="0"/>
              <a:t>　</a:t>
            </a:r>
          </a:p>
        </p:txBody>
      </p:sp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754D385A-7E11-4037-A3DC-CD15F3C117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23" y="3429000"/>
            <a:ext cx="1229029" cy="950997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745DDE8-DCA6-46BB-9A54-2D5928D492B4}"/>
              </a:ext>
            </a:extLst>
          </p:cNvPr>
          <p:cNvGrpSpPr/>
          <p:nvPr/>
        </p:nvGrpSpPr>
        <p:grpSpPr>
          <a:xfrm>
            <a:off x="1547623" y="923969"/>
            <a:ext cx="6048753" cy="1955159"/>
            <a:chOff x="1327129" y="957525"/>
            <a:chExt cx="6048753" cy="195515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CB0B067-28CE-40E7-9A01-09FEFCA03850}"/>
                </a:ext>
              </a:extLst>
            </p:cNvPr>
            <p:cNvSpPr/>
            <p:nvPr/>
          </p:nvSpPr>
          <p:spPr>
            <a:xfrm>
              <a:off x="1327129" y="957525"/>
              <a:ext cx="6048753" cy="1955159"/>
            </a:xfrm>
            <a:prstGeom prst="rect">
              <a:avLst/>
            </a:prstGeom>
            <a:noFill/>
            <a:ln w="57150">
              <a:solidFill>
                <a:srgbClr val="F6A7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" name="字幕 2">
              <a:extLst>
                <a:ext uri="{FF2B5EF4-FFF2-40B4-BE49-F238E27FC236}">
                  <a16:creationId xmlns:a16="http://schemas.microsoft.com/office/drawing/2014/main" id="{7FFF38CB-76F7-4E12-A94D-78A06BD625A1}"/>
                </a:ext>
              </a:extLst>
            </p:cNvPr>
            <p:cNvSpPr txBox="1">
              <a:spLocks/>
            </p:cNvSpPr>
            <p:nvPr/>
          </p:nvSpPr>
          <p:spPr>
            <a:xfrm>
              <a:off x="1437793" y="1149879"/>
              <a:ext cx="5827425" cy="95099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en-US" altLang="ja-JP" sz="1600" b="1" dirty="0">
                  <a:latin typeface="Apple Chancery" panose="03020702040506060504" pitchFamily="66" charset="0"/>
                  <a:ea typeface="ＭＳ Ｐ明朝" panose="02020600040205080304" pitchFamily="18" charset="-128"/>
                </a:rPr>
                <a:t>You never know, maybe that’s the day she has a date with destiny.</a:t>
              </a:r>
            </a:p>
            <a:p>
              <a:pPr>
                <a:lnSpc>
                  <a:spcPts val="1600"/>
                </a:lnSpc>
              </a:pPr>
              <a:r>
                <a:rPr lang="en-US" altLang="ja-JP" sz="1600" b="1" dirty="0">
                  <a:latin typeface="Apple Chancery" panose="03020702040506060504" pitchFamily="66" charset="0"/>
                  <a:ea typeface="ＭＳ Ｐ明朝" panose="02020600040205080304" pitchFamily="18" charset="-128"/>
                </a:rPr>
                <a:t> And it’s best to be as pretty as possible for destiny.</a:t>
              </a:r>
            </a:p>
            <a:p>
              <a:pPr>
                <a:lnSpc>
                  <a:spcPts val="1600"/>
                </a:lnSpc>
              </a:pPr>
              <a:r>
                <a:rPr lang="ja-JP" altLang="en-US" sz="1600" b="1" dirty="0">
                  <a:latin typeface="Apple Chancery" panose="03020702040506060504" pitchFamily="66" charset="0"/>
                  <a:ea typeface="ＭＳ Ｐ明朝" panose="02020600040205080304" pitchFamily="18" charset="-128"/>
                </a:rPr>
                <a:t>～</a:t>
              </a:r>
              <a:r>
                <a:rPr lang="en-US" altLang="ja-JP" sz="1600" b="1" dirty="0">
                  <a:latin typeface="Apple Chancery" panose="03020702040506060504" pitchFamily="66" charset="0"/>
                  <a:ea typeface="ＭＳ Ｐ明朝" panose="02020600040205080304" pitchFamily="18" charset="-128"/>
                </a:rPr>
                <a:t>Coco Chanel</a:t>
              </a:r>
              <a:r>
                <a:rPr lang="ja-JP" altLang="en-US" sz="1600" b="1" dirty="0">
                  <a:latin typeface="Apple Chancery" panose="03020702040506060504" pitchFamily="66" charset="0"/>
                  <a:ea typeface="ＭＳ Ｐ明朝" panose="02020600040205080304" pitchFamily="18" charset="-128"/>
                </a:rPr>
                <a:t>～</a:t>
              </a:r>
            </a:p>
          </p:txBody>
        </p:sp>
        <p:sp>
          <p:nvSpPr>
            <p:cNvPr id="4" name="字幕 2">
              <a:extLst>
                <a:ext uri="{FF2B5EF4-FFF2-40B4-BE49-F238E27FC236}">
                  <a16:creationId xmlns:a16="http://schemas.microsoft.com/office/drawing/2014/main" id="{3015932F-0D45-4CD6-96A1-F6E0F14ED314}"/>
                </a:ext>
              </a:extLst>
            </p:cNvPr>
            <p:cNvSpPr txBox="1">
              <a:spLocks/>
            </p:cNvSpPr>
            <p:nvPr/>
          </p:nvSpPr>
          <p:spPr>
            <a:xfrm>
              <a:off x="1437793" y="2133237"/>
              <a:ext cx="5827425" cy="77944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900"/>
                </a:lnSpc>
              </a:pPr>
              <a:r>
                <a:rPr lang="ja-JP" altLang="en-US" sz="1000" b="1" dirty="0"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その日、ひょっとしたら、運命の人と出会えるかもしれないじゃない。</a:t>
              </a:r>
            </a:p>
            <a:p>
              <a:pPr>
                <a:lnSpc>
                  <a:spcPts val="900"/>
                </a:lnSpc>
              </a:pPr>
              <a:r>
                <a:rPr lang="ja-JP" altLang="en-US" sz="1000" b="1" dirty="0"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その運命のためにも、できるだけかわいくあるべきだわ。</a:t>
              </a:r>
              <a:endParaRPr lang="en-US" altLang="ja-JP" sz="1000" b="1" dirty="0"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  <a:p>
              <a:pPr>
                <a:lnSpc>
                  <a:spcPts val="900"/>
                </a:lnSpc>
              </a:pPr>
              <a:r>
                <a:rPr lang="ja-JP" altLang="en-US" sz="1000" b="1" dirty="0"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～ココ・シャネル～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51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3175E654-08DB-4BAC-9D5A-BB9737F8FBF4}"/>
              </a:ext>
            </a:extLst>
          </p:cNvPr>
          <p:cNvSpPr txBox="1">
            <a:spLocks/>
          </p:cNvSpPr>
          <p:nvPr/>
        </p:nvSpPr>
        <p:spPr>
          <a:xfrm>
            <a:off x="505008" y="1350634"/>
            <a:ext cx="8133985" cy="50256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「医師のとも」のサービスをご利用いただき、まことにありがとうございます。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l">
              <a:lnSpc>
                <a:spcPts val="3000"/>
              </a:lnSpc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ご時世柄、最初のお顔合わせが「オンライン」になることが多くなっております。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l">
              <a:lnSpc>
                <a:spcPts val="3000"/>
              </a:lnSpc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「操作がよくわからない」「自宅なのにバッチリメイクってどうなの？」といった戸惑いもあるかもしれません。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l">
              <a:lnSpc>
                <a:spcPts val="3000"/>
              </a:lnSpc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しかし、</a:t>
            </a:r>
            <a: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ZOOM</a:t>
            </a: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の使い方は当社スタッフもご案内できますし、「天気」「会場」などの外部要因に関係なく、お互いのお話に集中することができますので、悪いことばかりではありません。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l">
              <a:lnSpc>
                <a:spcPts val="3000"/>
              </a:lnSpc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何より、「お住まい」の雰囲気が垣間見えたり、お互いにリラックスしやすい環境であることは、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l">
              <a:lnSpc>
                <a:spcPts val="3000"/>
              </a:lnSpc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イベント会場での出会いにはないメリットかもしれません。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l">
              <a:lnSpc>
                <a:spcPts val="3000"/>
              </a:lnSpc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「オンライン」のコツをつかんで、ぜひ、出会いを楽しんでいただければと思います。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D4FC857-56BC-48EC-AAA2-71CCE93D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381C879-8B27-472B-A073-332EC8B8EDCD}"/>
              </a:ext>
            </a:extLst>
          </p:cNvPr>
          <p:cNvCxnSpPr>
            <a:cxnSpLocks/>
          </p:cNvCxnSpPr>
          <p:nvPr/>
        </p:nvCxnSpPr>
        <p:spPr>
          <a:xfrm>
            <a:off x="2661932" y="2741452"/>
            <a:ext cx="3319418" cy="0"/>
          </a:xfrm>
          <a:prstGeom prst="line">
            <a:avLst/>
          </a:prstGeom>
          <a:ln w="76200">
            <a:solidFill>
              <a:srgbClr val="F6A7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4C056F6-5367-459B-91B5-842EAC9176D4}"/>
              </a:ext>
            </a:extLst>
          </p:cNvPr>
          <p:cNvCxnSpPr>
            <a:cxnSpLocks/>
          </p:cNvCxnSpPr>
          <p:nvPr/>
        </p:nvCxnSpPr>
        <p:spPr>
          <a:xfrm>
            <a:off x="647700" y="2725548"/>
            <a:ext cx="1843830" cy="0"/>
          </a:xfrm>
          <a:prstGeom prst="line">
            <a:avLst/>
          </a:prstGeom>
          <a:ln w="76200">
            <a:solidFill>
              <a:srgbClr val="A1D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B800F14-1BE0-4BB1-97E6-72CD1F5B8761}"/>
              </a:ext>
            </a:extLst>
          </p:cNvPr>
          <p:cNvCxnSpPr>
            <a:cxnSpLocks/>
          </p:cNvCxnSpPr>
          <p:nvPr/>
        </p:nvCxnSpPr>
        <p:spPr>
          <a:xfrm>
            <a:off x="1462087" y="4012549"/>
            <a:ext cx="3846233" cy="0"/>
          </a:xfrm>
          <a:prstGeom prst="line">
            <a:avLst/>
          </a:prstGeom>
          <a:ln w="76200">
            <a:solidFill>
              <a:srgbClr val="FF34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FD115554-F39D-4018-84EC-6C068452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" y="481757"/>
            <a:ext cx="1765462" cy="495397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E127751-FF3B-4572-B822-927C2E1F60EB}"/>
              </a:ext>
            </a:extLst>
          </p:cNvPr>
          <p:cNvCxnSpPr>
            <a:cxnSpLocks/>
          </p:cNvCxnSpPr>
          <p:nvPr/>
        </p:nvCxnSpPr>
        <p:spPr>
          <a:xfrm>
            <a:off x="0" y="1038453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64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3175E654-08DB-4BAC-9D5A-BB9737F8FBF4}"/>
              </a:ext>
            </a:extLst>
          </p:cNvPr>
          <p:cNvSpPr txBox="1">
            <a:spLocks/>
          </p:cNvSpPr>
          <p:nvPr/>
        </p:nvSpPr>
        <p:spPr>
          <a:xfrm>
            <a:off x="505007" y="1378813"/>
            <a:ext cx="8133985" cy="27989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リアルでお会いするよりも、オンラインでは、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あなたは「小さく」見えています。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「小さな花柄」は</a:t>
            </a:r>
            <a:r>
              <a:rPr lang="ja-JP" altLang="en-US" sz="2100" b="1" dirty="0">
                <a:solidFill>
                  <a:srgbClr val="E6106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無地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に見えてしまいます。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「控えめメイク」は</a:t>
            </a:r>
            <a:r>
              <a:rPr lang="ja-JP" altLang="en-US" sz="2100" b="1" dirty="0">
                <a:solidFill>
                  <a:srgbClr val="E6106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すっぴん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に見えてしまいます。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「ほほえみ」は</a:t>
            </a:r>
            <a:r>
              <a:rPr lang="ja-JP" altLang="en-US" sz="2100" b="1" dirty="0">
                <a:solidFill>
                  <a:srgbClr val="E6106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無表情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に見えてしまいます。</a:t>
            </a:r>
            <a:endParaRPr lang="en-US" altLang="ja-JP" sz="27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C0C106F4-4BF9-467B-87E4-0BA58495BE08}"/>
              </a:ext>
            </a:extLst>
          </p:cNvPr>
          <p:cNvSpPr txBox="1">
            <a:spLocks/>
          </p:cNvSpPr>
          <p:nvPr/>
        </p:nvSpPr>
        <p:spPr>
          <a:xfrm>
            <a:off x="0" y="632440"/>
            <a:ext cx="9144000" cy="3447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小さく見えているから伝わりにくい！</a:t>
            </a:r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43E31446-2AB2-4F65-84F5-A90D27A2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©2020Ishinotomo Inc.</a:t>
            </a:r>
            <a:r>
              <a:rPr kumimoji="1" lang="ja-JP" altLang="en-US" dirty="0"/>
              <a:t>　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D4FC857-56BC-48EC-AAA2-71CCE93D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3" name="図 2" descr="黒い背景と白い文字&#10;&#10;自動的に生成された説明">
            <a:extLst>
              <a:ext uri="{FF2B5EF4-FFF2-40B4-BE49-F238E27FC236}">
                <a16:creationId xmlns:a16="http://schemas.microsoft.com/office/drawing/2014/main" id="{04AE1197-41AF-461F-96EB-25DF4B1E83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06" y="3775046"/>
            <a:ext cx="2403143" cy="170414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6274CB4-7FB4-4A2C-BA0D-4B375D6F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" y="481757"/>
            <a:ext cx="1765462" cy="49539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A9F749C-774B-44FA-9D01-9B39309B2F68}"/>
              </a:ext>
            </a:extLst>
          </p:cNvPr>
          <p:cNvCxnSpPr>
            <a:cxnSpLocks/>
          </p:cNvCxnSpPr>
          <p:nvPr/>
        </p:nvCxnSpPr>
        <p:spPr>
          <a:xfrm>
            <a:off x="0" y="1038453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字幕 2">
            <a:extLst>
              <a:ext uri="{FF2B5EF4-FFF2-40B4-BE49-F238E27FC236}">
                <a16:creationId xmlns:a16="http://schemas.microsoft.com/office/drawing/2014/main" id="{6E716387-5963-41D5-8D0C-CB4FEB5B4196}"/>
              </a:ext>
            </a:extLst>
          </p:cNvPr>
          <p:cNvSpPr txBox="1">
            <a:spLocks/>
          </p:cNvSpPr>
          <p:nvPr/>
        </p:nvSpPr>
        <p:spPr>
          <a:xfrm>
            <a:off x="505007" y="5202272"/>
            <a:ext cx="8133985" cy="15192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おしゃれも笑顔も、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少し「強め」でちょうどいいのです！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11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3175E654-08DB-4BAC-9D5A-BB9737F8FBF4}"/>
              </a:ext>
            </a:extLst>
          </p:cNvPr>
          <p:cNvSpPr txBox="1">
            <a:spLocks/>
          </p:cNvSpPr>
          <p:nvPr/>
        </p:nvSpPr>
        <p:spPr>
          <a:xfrm>
            <a:off x="505008" y="1480190"/>
            <a:ext cx="8133985" cy="46185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0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リアルでお会いするよりも、オンラインでは「カジュアル寄り」、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もっとストレートに言うと「だらしなく」見えがちです。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100"/>
              </a:lnSpc>
            </a:pP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男性は、襟のないものは完全に</a:t>
            </a:r>
            <a:r>
              <a:rPr lang="ja-JP" altLang="en-US" sz="2100" b="1" dirty="0">
                <a:solidFill>
                  <a:srgbClr val="E6106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部屋着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に見えてしまいます。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女性は、「オフィスカジュアル」では</a:t>
            </a: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地味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に見えてしまいます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100"/>
              </a:lnSpc>
            </a:pP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100"/>
              </a:lnSpc>
            </a:pP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100"/>
              </a:lnSpc>
            </a:pP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100"/>
              </a:lnSpc>
            </a:pPr>
            <a:endParaRPr lang="en-US" altLang="ja-JP" sz="27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男性はジャケット必須、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女性もしっかりおしゃれしましょう！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C0C106F4-4BF9-467B-87E4-0BA58495BE08}"/>
              </a:ext>
            </a:extLst>
          </p:cNvPr>
          <p:cNvSpPr txBox="1">
            <a:spLocks/>
          </p:cNvSpPr>
          <p:nvPr/>
        </p:nvSpPr>
        <p:spPr>
          <a:xfrm>
            <a:off x="0" y="627760"/>
            <a:ext cx="9144000" cy="3447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服装のポイント</a:t>
            </a:r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43E31446-2AB2-4F65-84F5-A90D27A2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©2020Ishinotomo Inc.</a:t>
            </a:r>
            <a:r>
              <a:rPr kumimoji="1" lang="ja-JP" altLang="en-US" dirty="0"/>
              <a:t>　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D4FC857-56BC-48EC-AAA2-71CCE93D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endParaRPr kumimoji="1" lang="ja-JP" altLang="en-US" dirty="0"/>
          </a:p>
        </p:txBody>
      </p:sp>
      <p:pic>
        <p:nvPicPr>
          <p:cNvPr id="4" name="図 3" descr="黒い背景と白い文字&#10;&#10;自動的に生成された説明">
            <a:extLst>
              <a:ext uri="{FF2B5EF4-FFF2-40B4-BE49-F238E27FC236}">
                <a16:creationId xmlns:a16="http://schemas.microsoft.com/office/drawing/2014/main" id="{C75C5172-1D93-4CFA-9C4B-F1D7C6AA26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66" y="3487333"/>
            <a:ext cx="1715967" cy="1387759"/>
          </a:xfrm>
          <a:prstGeom prst="rect">
            <a:avLst/>
          </a:prstGeom>
        </p:spPr>
      </p:pic>
      <p:pic>
        <p:nvPicPr>
          <p:cNvPr id="10" name="図 9" descr="黒い背景と白い文字&#10;&#10;自動的に生成された説明">
            <a:extLst>
              <a:ext uri="{FF2B5EF4-FFF2-40B4-BE49-F238E27FC236}">
                <a16:creationId xmlns:a16="http://schemas.microsoft.com/office/drawing/2014/main" id="{1544E9A9-F4AC-4179-85FB-F00D34B3E0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88" y="3429000"/>
            <a:ext cx="1117204" cy="23725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6A6386C-35BE-41DD-9285-1FB2BE1F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" y="481757"/>
            <a:ext cx="1765462" cy="495397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21E9B63-8001-4147-BBAF-35B7EC8942BB}"/>
              </a:ext>
            </a:extLst>
          </p:cNvPr>
          <p:cNvCxnSpPr>
            <a:cxnSpLocks/>
          </p:cNvCxnSpPr>
          <p:nvPr/>
        </p:nvCxnSpPr>
        <p:spPr>
          <a:xfrm>
            <a:off x="0" y="1038453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3175E654-08DB-4BAC-9D5A-BB9737F8FBF4}"/>
              </a:ext>
            </a:extLst>
          </p:cNvPr>
          <p:cNvSpPr txBox="1">
            <a:spLocks/>
          </p:cNvSpPr>
          <p:nvPr/>
        </p:nvSpPr>
        <p:spPr>
          <a:xfrm>
            <a:off x="505008" y="1392580"/>
            <a:ext cx="8133985" cy="47062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オンラインでは、メイクが少し「平坦」に見えてしまいます。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普段よりも</a:t>
            </a: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メリハリ強め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のメイクがおすすめです。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（テレカンメイク）で検索するといい情報が見つかるかもしれません）</a:t>
            </a:r>
            <a:endParaRPr lang="en-US" altLang="ja-JP" sz="135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スキルに自信のある方はアプリで補正することも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できますが、</a:t>
            </a:r>
            <a: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ZOOM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のアップデートなどで急に使えなく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なることもあるようですのでご注意ください。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男性は、画面越しでも</a:t>
            </a: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「清潔感」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が出るように、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寝ぐせや無精ひげに充分気を付けてください！</a:t>
            </a:r>
            <a:endParaRPr lang="en-US" altLang="ja-JP" sz="27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C0C106F4-4BF9-467B-87E4-0BA58495BE08}"/>
              </a:ext>
            </a:extLst>
          </p:cNvPr>
          <p:cNvSpPr txBox="1">
            <a:spLocks/>
          </p:cNvSpPr>
          <p:nvPr/>
        </p:nvSpPr>
        <p:spPr>
          <a:xfrm>
            <a:off x="0" y="632440"/>
            <a:ext cx="9144000" cy="3447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メイク・身だしなみのポイント</a:t>
            </a:r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43E31446-2AB2-4F65-84F5-A90D27A2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©2020Ishinotomo Inc.</a:t>
            </a:r>
            <a:r>
              <a:rPr kumimoji="1" lang="ja-JP" altLang="en-US" dirty="0"/>
              <a:t>　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D4FC857-56BC-48EC-AAA2-71CCE93D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4</a:t>
            </a:r>
            <a:endParaRPr kumimoji="1" lang="ja-JP" altLang="en-US" dirty="0"/>
          </a:p>
        </p:txBody>
      </p:sp>
      <p:pic>
        <p:nvPicPr>
          <p:cNvPr id="3" name="図 2" descr="黒い背景と白い文字&#10;&#10;自動的に生成された説明">
            <a:extLst>
              <a:ext uri="{FF2B5EF4-FFF2-40B4-BE49-F238E27FC236}">
                <a16:creationId xmlns:a16="http://schemas.microsoft.com/office/drawing/2014/main" id="{26E0B137-567B-49DF-B976-B91B9A2A45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67" y="1765297"/>
            <a:ext cx="655046" cy="232634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7ADE1A4-0C02-45A1-9599-021C71AE4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" y="481757"/>
            <a:ext cx="1765462" cy="49539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92F2C85-7456-4C99-AD06-17EECFFE325D}"/>
              </a:ext>
            </a:extLst>
          </p:cNvPr>
          <p:cNvCxnSpPr>
            <a:cxnSpLocks/>
          </p:cNvCxnSpPr>
          <p:nvPr/>
        </p:nvCxnSpPr>
        <p:spPr>
          <a:xfrm>
            <a:off x="0" y="1038453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543A621-EFC1-4DCD-825F-6DDA0F3463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1279" y="4345476"/>
            <a:ext cx="1221837" cy="17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3175E654-08DB-4BAC-9D5A-BB9737F8FBF4}"/>
              </a:ext>
            </a:extLst>
          </p:cNvPr>
          <p:cNvSpPr txBox="1">
            <a:spLocks/>
          </p:cNvSpPr>
          <p:nvPr/>
        </p:nvSpPr>
        <p:spPr>
          <a:xfrm>
            <a:off x="505008" y="1417742"/>
            <a:ext cx="8133985" cy="29741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テーブルの上にノート</a:t>
            </a:r>
            <a: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やタブレット・スマホを直置きすると、「カメラ」の位置が低くなってしまいます。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カメラをのぞき込む格好になってしまい、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姿勢が悪くなりがちです。</a:t>
            </a:r>
            <a:endParaRPr lang="en-US" altLang="ja-JP" sz="2100" b="1" dirty="0">
              <a:solidFill>
                <a:srgbClr val="FF348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</a:t>
            </a: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「相手を見下ろすアングル」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なってしまいます。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100"/>
              </a:lnSpc>
            </a:pP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C0C106F4-4BF9-467B-87E4-0BA58495BE08}"/>
              </a:ext>
            </a:extLst>
          </p:cNvPr>
          <p:cNvSpPr txBox="1">
            <a:spLocks/>
          </p:cNvSpPr>
          <p:nvPr/>
        </p:nvSpPr>
        <p:spPr>
          <a:xfrm>
            <a:off x="0" y="632587"/>
            <a:ext cx="9144000" cy="3447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「カメラの位置」のポイント</a:t>
            </a:r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43E31446-2AB2-4F65-84F5-A90D27A2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©2020Ishinotomo Inc.</a:t>
            </a:r>
            <a:r>
              <a:rPr kumimoji="1" lang="ja-JP" altLang="en-US" dirty="0"/>
              <a:t>　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D4FC857-56BC-48EC-AAA2-71CCE93D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C681A688-0A0B-4FC3-B26E-A59A17697332}"/>
              </a:ext>
            </a:extLst>
          </p:cNvPr>
          <p:cNvSpPr txBox="1">
            <a:spLocks/>
          </p:cNvSpPr>
          <p:nvPr/>
        </p:nvSpPr>
        <p:spPr>
          <a:xfrm>
            <a:off x="505007" y="4940514"/>
            <a:ext cx="8133985" cy="13314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「カメラ」の位置を少し上げて、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きれいな姿勢でお話ししましょう！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 descr="黒い背景と白い文字&#10;&#10;自動的に生成された説明">
            <a:extLst>
              <a:ext uri="{FF2B5EF4-FFF2-40B4-BE49-F238E27FC236}">
                <a16:creationId xmlns:a16="http://schemas.microsoft.com/office/drawing/2014/main" id="{DA497456-3A8F-4BE4-962E-CEB7055CD8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09" y="2374667"/>
            <a:ext cx="1141595" cy="220752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2242CB1-5FFA-490B-A008-36E88C1F3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00391" y="2632161"/>
            <a:ext cx="1629322" cy="1950026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9C24409-A879-473B-8762-185C4AFB303F}"/>
              </a:ext>
            </a:extLst>
          </p:cNvPr>
          <p:cNvSpPr/>
          <p:nvPr/>
        </p:nvSpPr>
        <p:spPr>
          <a:xfrm rot="18810119">
            <a:off x="5679737" y="2989102"/>
            <a:ext cx="107577" cy="259304"/>
          </a:xfrm>
          <a:custGeom>
            <a:avLst/>
            <a:gdLst>
              <a:gd name="connsiteX0" fmla="*/ 0 w 143436"/>
              <a:gd name="connsiteY0" fmla="*/ 0 h 340659"/>
              <a:gd name="connsiteX1" fmla="*/ 143436 w 143436"/>
              <a:gd name="connsiteY1" fmla="*/ 0 h 340659"/>
              <a:gd name="connsiteX2" fmla="*/ 143436 w 143436"/>
              <a:gd name="connsiteY2" fmla="*/ 340659 h 340659"/>
              <a:gd name="connsiteX3" fmla="*/ 0 w 143436"/>
              <a:gd name="connsiteY3" fmla="*/ 340659 h 340659"/>
              <a:gd name="connsiteX4" fmla="*/ 0 w 143436"/>
              <a:gd name="connsiteY4" fmla="*/ 0 h 340659"/>
              <a:gd name="connsiteX0" fmla="*/ 0 w 143436"/>
              <a:gd name="connsiteY0" fmla="*/ 0 h 345739"/>
              <a:gd name="connsiteX1" fmla="*/ 143436 w 143436"/>
              <a:gd name="connsiteY1" fmla="*/ 0 h 345739"/>
              <a:gd name="connsiteX2" fmla="*/ 110416 w 143436"/>
              <a:gd name="connsiteY2" fmla="*/ 345739 h 345739"/>
              <a:gd name="connsiteX3" fmla="*/ 0 w 143436"/>
              <a:gd name="connsiteY3" fmla="*/ 340659 h 345739"/>
              <a:gd name="connsiteX4" fmla="*/ 0 w 143436"/>
              <a:gd name="connsiteY4" fmla="*/ 0 h 345739"/>
              <a:gd name="connsiteX0" fmla="*/ 0 w 143436"/>
              <a:gd name="connsiteY0" fmla="*/ 0 h 345739"/>
              <a:gd name="connsiteX1" fmla="*/ 143436 w 143436"/>
              <a:gd name="connsiteY1" fmla="*/ 0 h 345739"/>
              <a:gd name="connsiteX2" fmla="*/ 110416 w 143436"/>
              <a:gd name="connsiteY2" fmla="*/ 345739 h 345739"/>
              <a:gd name="connsiteX3" fmla="*/ 22860 w 143436"/>
              <a:gd name="connsiteY3" fmla="*/ 338119 h 345739"/>
              <a:gd name="connsiteX4" fmla="*/ 0 w 143436"/>
              <a:gd name="connsiteY4" fmla="*/ 0 h 34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36" h="345739">
                <a:moveTo>
                  <a:pt x="0" y="0"/>
                </a:moveTo>
                <a:lnTo>
                  <a:pt x="143436" y="0"/>
                </a:lnTo>
                <a:lnTo>
                  <a:pt x="110416" y="345739"/>
                </a:lnTo>
                <a:lnTo>
                  <a:pt x="22860" y="338119"/>
                </a:lnTo>
                <a:lnTo>
                  <a:pt x="0" y="0"/>
                </a:lnTo>
                <a:close/>
              </a:path>
            </a:pathLst>
          </a:custGeom>
          <a:solidFill>
            <a:srgbClr val="E61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9" name="正方形/長方形 16">
            <a:extLst>
              <a:ext uri="{FF2B5EF4-FFF2-40B4-BE49-F238E27FC236}">
                <a16:creationId xmlns:a16="http://schemas.microsoft.com/office/drawing/2014/main" id="{886204B8-AF22-42FA-AD0B-A9E4C1941577}"/>
              </a:ext>
            </a:extLst>
          </p:cNvPr>
          <p:cNvSpPr/>
          <p:nvPr/>
        </p:nvSpPr>
        <p:spPr>
          <a:xfrm rot="17797784">
            <a:off x="5594323" y="3117368"/>
            <a:ext cx="107577" cy="259304"/>
          </a:xfrm>
          <a:custGeom>
            <a:avLst/>
            <a:gdLst>
              <a:gd name="connsiteX0" fmla="*/ 0 w 143436"/>
              <a:gd name="connsiteY0" fmla="*/ 0 h 340659"/>
              <a:gd name="connsiteX1" fmla="*/ 143436 w 143436"/>
              <a:gd name="connsiteY1" fmla="*/ 0 h 340659"/>
              <a:gd name="connsiteX2" fmla="*/ 143436 w 143436"/>
              <a:gd name="connsiteY2" fmla="*/ 340659 h 340659"/>
              <a:gd name="connsiteX3" fmla="*/ 0 w 143436"/>
              <a:gd name="connsiteY3" fmla="*/ 340659 h 340659"/>
              <a:gd name="connsiteX4" fmla="*/ 0 w 143436"/>
              <a:gd name="connsiteY4" fmla="*/ 0 h 340659"/>
              <a:gd name="connsiteX0" fmla="*/ 0 w 143436"/>
              <a:gd name="connsiteY0" fmla="*/ 0 h 345739"/>
              <a:gd name="connsiteX1" fmla="*/ 143436 w 143436"/>
              <a:gd name="connsiteY1" fmla="*/ 0 h 345739"/>
              <a:gd name="connsiteX2" fmla="*/ 110416 w 143436"/>
              <a:gd name="connsiteY2" fmla="*/ 345739 h 345739"/>
              <a:gd name="connsiteX3" fmla="*/ 0 w 143436"/>
              <a:gd name="connsiteY3" fmla="*/ 340659 h 345739"/>
              <a:gd name="connsiteX4" fmla="*/ 0 w 143436"/>
              <a:gd name="connsiteY4" fmla="*/ 0 h 345739"/>
              <a:gd name="connsiteX0" fmla="*/ 0 w 143436"/>
              <a:gd name="connsiteY0" fmla="*/ 0 h 345739"/>
              <a:gd name="connsiteX1" fmla="*/ 143436 w 143436"/>
              <a:gd name="connsiteY1" fmla="*/ 0 h 345739"/>
              <a:gd name="connsiteX2" fmla="*/ 110416 w 143436"/>
              <a:gd name="connsiteY2" fmla="*/ 345739 h 345739"/>
              <a:gd name="connsiteX3" fmla="*/ 22860 w 143436"/>
              <a:gd name="connsiteY3" fmla="*/ 338119 h 345739"/>
              <a:gd name="connsiteX4" fmla="*/ 0 w 143436"/>
              <a:gd name="connsiteY4" fmla="*/ 0 h 34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436" h="345739">
                <a:moveTo>
                  <a:pt x="0" y="0"/>
                </a:moveTo>
                <a:lnTo>
                  <a:pt x="143436" y="0"/>
                </a:lnTo>
                <a:lnTo>
                  <a:pt x="110416" y="345739"/>
                </a:lnTo>
                <a:lnTo>
                  <a:pt x="22860" y="338119"/>
                </a:lnTo>
                <a:lnTo>
                  <a:pt x="0" y="0"/>
                </a:lnTo>
                <a:close/>
              </a:path>
            </a:pathLst>
          </a:custGeom>
          <a:solidFill>
            <a:srgbClr val="E61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DD3465D-7B55-4195-98D8-CA960053313F}"/>
              </a:ext>
            </a:extLst>
          </p:cNvPr>
          <p:cNvCxnSpPr>
            <a:cxnSpLocks/>
          </p:cNvCxnSpPr>
          <p:nvPr/>
        </p:nvCxnSpPr>
        <p:spPr>
          <a:xfrm flipV="1">
            <a:off x="6111858" y="2529786"/>
            <a:ext cx="1495444" cy="134470"/>
          </a:xfrm>
          <a:prstGeom prst="line">
            <a:avLst/>
          </a:prstGeom>
          <a:ln w="57150">
            <a:solidFill>
              <a:srgbClr val="FF348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AC499DA4-1A61-4E56-B475-EFD6FACD8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" y="481757"/>
            <a:ext cx="1765462" cy="495397"/>
          </a:xfrm>
          <a:prstGeom prst="rect">
            <a:avLst/>
          </a:prstGeom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768E26C-DE3D-4658-A387-6CEC04DBAA40}"/>
              </a:ext>
            </a:extLst>
          </p:cNvPr>
          <p:cNvCxnSpPr>
            <a:cxnSpLocks/>
          </p:cNvCxnSpPr>
          <p:nvPr/>
        </p:nvCxnSpPr>
        <p:spPr>
          <a:xfrm>
            <a:off x="0" y="1038453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7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3175E654-08DB-4BAC-9D5A-BB9737F8FBF4}"/>
              </a:ext>
            </a:extLst>
          </p:cNvPr>
          <p:cNvSpPr txBox="1">
            <a:spLocks/>
          </p:cNvSpPr>
          <p:nvPr/>
        </p:nvSpPr>
        <p:spPr>
          <a:xfrm>
            <a:off x="505008" y="1350633"/>
            <a:ext cx="8133985" cy="30413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「逆光で顔がよく見えない」「色黒に見える」ということがありがちです。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カメラの近くに光源を作ることが理想ですが、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最低限、</a:t>
            </a: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「光」を背負わない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ようにしてください。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昼間は</a:t>
            </a: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「窓」を背にするのは避けてください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夜は</a:t>
            </a: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背中側に照明器具が位置しない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ようにしてください。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尚、天井照明の</a:t>
            </a:r>
            <a:r>
              <a:rPr lang="ja-JP" altLang="en-US" sz="2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真下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は「ブサイク」になるのでご注意を。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C0C106F4-4BF9-467B-87E4-0BA58495BE08}"/>
              </a:ext>
            </a:extLst>
          </p:cNvPr>
          <p:cNvSpPr txBox="1">
            <a:spLocks/>
          </p:cNvSpPr>
          <p:nvPr/>
        </p:nvSpPr>
        <p:spPr>
          <a:xfrm>
            <a:off x="0" y="632440"/>
            <a:ext cx="9144000" cy="3447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「逆光」対策のポイント</a:t>
            </a:r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43E31446-2AB2-4F65-84F5-A90D27A2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©2020Ishinotomo Inc.</a:t>
            </a:r>
            <a:r>
              <a:rPr kumimoji="1" lang="ja-JP" altLang="en-US" dirty="0"/>
              <a:t>　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D4FC857-56BC-48EC-AAA2-71CCE93D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C681A688-0A0B-4FC3-B26E-A59A17697332}"/>
              </a:ext>
            </a:extLst>
          </p:cNvPr>
          <p:cNvSpPr txBox="1">
            <a:spLocks/>
          </p:cNvSpPr>
          <p:nvPr/>
        </p:nvSpPr>
        <p:spPr>
          <a:xfrm>
            <a:off x="505008" y="5042019"/>
            <a:ext cx="8133985" cy="11835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部屋を明るくして、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顔の正面から光があたるようにしましょう。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 descr="記号, 時計 が含まれている画像&#10;&#10;自動的に生成された説明">
            <a:extLst>
              <a:ext uri="{FF2B5EF4-FFF2-40B4-BE49-F238E27FC236}">
                <a16:creationId xmlns:a16="http://schemas.microsoft.com/office/drawing/2014/main" id="{E15B6F57-3577-444B-B2FE-EB3243C80E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95" y="3806070"/>
            <a:ext cx="1701297" cy="17012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8F99247-AC64-468D-80AC-D062D3B8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" y="481757"/>
            <a:ext cx="1765462" cy="495397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684628B-7D4D-4309-89EB-50E1A881F895}"/>
              </a:ext>
            </a:extLst>
          </p:cNvPr>
          <p:cNvCxnSpPr>
            <a:cxnSpLocks/>
          </p:cNvCxnSpPr>
          <p:nvPr/>
        </p:nvCxnSpPr>
        <p:spPr>
          <a:xfrm>
            <a:off x="0" y="1038453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3175E654-08DB-4BAC-9D5A-BB9737F8FBF4}"/>
              </a:ext>
            </a:extLst>
          </p:cNvPr>
          <p:cNvSpPr txBox="1">
            <a:spLocks/>
          </p:cNvSpPr>
          <p:nvPr/>
        </p:nvSpPr>
        <p:spPr>
          <a:xfrm>
            <a:off x="505008" y="1333856"/>
            <a:ext cx="8133985" cy="30916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「生活感が見える背景」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はあまり好ましくありません。</a:t>
            </a:r>
          </a:p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部屋干しの洗濯物が映り込むのは論外として、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冷蔵庫や食器棚、収納の中身などが見えてしまうと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せっかくのメイクも場違いに見えてしまいます</a:t>
            </a: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  <a:p>
            <a:pPr algn="l">
              <a:lnSpc>
                <a:spcPts val="2550"/>
              </a:lnSpc>
            </a:pPr>
            <a:endParaRPr lang="ja-JP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できれば無地の背景になるような場所を選んでください。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水分補給も、ペットボトルではなくグラスを使いましょう。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C0C106F4-4BF9-467B-87E4-0BA58495BE08}"/>
              </a:ext>
            </a:extLst>
          </p:cNvPr>
          <p:cNvSpPr txBox="1">
            <a:spLocks/>
          </p:cNvSpPr>
          <p:nvPr/>
        </p:nvSpPr>
        <p:spPr>
          <a:xfrm>
            <a:off x="0" y="632440"/>
            <a:ext cx="9144000" cy="3447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「映り込み」のポイント</a:t>
            </a:r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43E31446-2AB2-4F65-84F5-A90D27A2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©2020Ishinotomo Inc.</a:t>
            </a:r>
            <a:r>
              <a:rPr kumimoji="1" lang="ja-JP" altLang="en-US" dirty="0"/>
              <a:t>　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D4FC857-56BC-48EC-AAA2-71CCE93D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7</a:t>
            </a:r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C681A688-0A0B-4FC3-B26E-A59A17697332}"/>
              </a:ext>
            </a:extLst>
          </p:cNvPr>
          <p:cNvSpPr txBox="1">
            <a:spLocks/>
          </p:cNvSpPr>
          <p:nvPr/>
        </p:nvSpPr>
        <p:spPr>
          <a:xfrm>
            <a:off x="505008" y="5042019"/>
            <a:ext cx="8133985" cy="11835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相手の方が「あなた」に集中できるよう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映り込む範囲には気を付けましょう。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暗い, 座る, 明かり, 光 が含まれている画像&#10;&#10;自動的に生成された説明">
            <a:extLst>
              <a:ext uri="{FF2B5EF4-FFF2-40B4-BE49-F238E27FC236}">
                <a16:creationId xmlns:a16="http://schemas.microsoft.com/office/drawing/2014/main" id="{38A9403F-5399-4128-BE85-F39883DF20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661826"/>
            <a:ext cx="1400513" cy="25828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14A90A9-2A58-484C-A1DD-0D49572D0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" y="481757"/>
            <a:ext cx="1765462" cy="49539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816C47C-EAA2-45ED-9B62-30305F0B11D5}"/>
              </a:ext>
            </a:extLst>
          </p:cNvPr>
          <p:cNvCxnSpPr>
            <a:cxnSpLocks/>
          </p:cNvCxnSpPr>
          <p:nvPr/>
        </p:nvCxnSpPr>
        <p:spPr>
          <a:xfrm>
            <a:off x="0" y="1038453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9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2">
            <a:extLst>
              <a:ext uri="{FF2B5EF4-FFF2-40B4-BE49-F238E27FC236}">
                <a16:creationId xmlns:a16="http://schemas.microsoft.com/office/drawing/2014/main" id="{3175E654-08DB-4BAC-9D5A-BB9737F8FBF4}"/>
              </a:ext>
            </a:extLst>
          </p:cNvPr>
          <p:cNvSpPr txBox="1">
            <a:spLocks/>
          </p:cNvSpPr>
          <p:nvPr/>
        </p:nvSpPr>
        <p:spPr>
          <a:xfrm>
            <a:off x="505007" y="1321620"/>
            <a:ext cx="8133985" cy="18827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ビジネスでは普通に使いますが、お見合いの場合は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「バーチャル背景」はおすすめしません。</a:t>
            </a:r>
            <a:endParaRPr lang="ja-JP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バーチャル背景は「透過」など映像トラブルのモトに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なりますし、何より、相手の方に</a:t>
            </a:r>
            <a:r>
              <a:rPr lang="ja-JP" altLang="en-US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「何か隠している」</a:t>
            </a:r>
            <a:br>
              <a:rPr lang="en-US" altLang="ja-JP" sz="2100" b="1" dirty="0">
                <a:solidFill>
                  <a:srgbClr val="FF348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という印象を与えてしまいます。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C0C106F4-4BF9-467B-87E4-0BA58495BE08}"/>
              </a:ext>
            </a:extLst>
          </p:cNvPr>
          <p:cNvSpPr txBox="1">
            <a:spLocks/>
          </p:cNvSpPr>
          <p:nvPr/>
        </p:nvSpPr>
        <p:spPr>
          <a:xfrm>
            <a:off x="0" y="621612"/>
            <a:ext cx="9144000" cy="3447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ZOOM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の「バーチャル背景」の使用は？</a:t>
            </a:r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43E31446-2AB2-4F65-84F5-A90D27A2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©2020Ishinotomo Inc.</a:t>
            </a:r>
            <a:r>
              <a:rPr kumimoji="1" lang="ja-JP" altLang="en-US" dirty="0"/>
              <a:t>　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D4FC857-56BC-48EC-AAA2-71CCE93D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C681A688-0A0B-4FC3-B26E-A59A17697332}"/>
              </a:ext>
            </a:extLst>
          </p:cNvPr>
          <p:cNvSpPr txBox="1">
            <a:spLocks/>
          </p:cNvSpPr>
          <p:nvPr/>
        </p:nvSpPr>
        <p:spPr>
          <a:xfrm>
            <a:off x="505006" y="5052847"/>
            <a:ext cx="8133985" cy="11835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誠実なお付き合いの第一歩として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3240"/>
              </a:lnSpc>
            </a:pPr>
            <a:r>
              <a:rPr lang="ja-JP" altLang="en-US" sz="3200" b="1" dirty="0">
                <a:solidFill>
                  <a:srgbClr val="F6A7A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バーチャル背景ナシを基本にしましょう。</a:t>
            </a:r>
            <a:endParaRPr lang="en-US" altLang="ja-JP" sz="3200" b="1" dirty="0">
              <a:solidFill>
                <a:srgbClr val="F6A7A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6E2B5C3-2A7F-4B29-AB96-A800CC30DF06}"/>
              </a:ext>
            </a:extLst>
          </p:cNvPr>
          <p:cNvGrpSpPr/>
          <p:nvPr/>
        </p:nvGrpSpPr>
        <p:grpSpPr>
          <a:xfrm>
            <a:off x="7242679" y="1839920"/>
            <a:ext cx="1470269" cy="1917608"/>
            <a:chOff x="9393442" y="2555259"/>
            <a:chExt cx="1960358" cy="2556810"/>
          </a:xfrm>
        </p:grpSpPr>
        <p:pic>
          <p:nvPicPr>
            <p:cNvPr id="11" name="図 1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1B209AD-B76F-4DEF-A46A-6A12C4B9B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3442" y="2951308"/>
              <a:ext cx="1960358" cy="2160761"/>
            </a:xfrm>
            <a:prstGeom prst="rect">
              <a:avLst/>
            </a:prstGeom>
          </p:spPr>
        </p:pic>
        <p:pic>
          <p:nvPicPr>
            <p:cNvPr id="8" name="図 7" descr="黒い背景と白い文字&#10;&#10;自動的に生成された説明">
              <a:extLst>
                <a:ext uri="{FF2B5EF4-FFF2-40B4-BE49-F238E27FC236}">
                  <a16:creationId xmlns:a16="http://schemas.microsoft.com/office/drawing/2014/main" id="{05140B4C-BF8A-4EFB-AAC5-53D866DB6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0730" y="2555259"/>
              <a:ext cx="1095444" cy="792097"/>
            </a:xfrm>
            <a:prstGeom prst="rect">
              <a:avLst/>
            </a:prstGeom>
          </p:spPr>
        </p:pic>
      </p:grpSp>
      <p:sp>
        <p:nvSpPr>
          <p:cNvPr id="3" name="字幕 2">
            <a:extLst>
              <a:ext uri="{FF2B5EF4-FFF2-40B4-BE49-F238E27FC236}">
                <a16:creationId xmlns:a16="http://schemas.microsoft.com/office/drawing/2014/main" id="{A58F0280-5FE5-4C00-99A4-B402ED206A5B}"/>
              </a:ext>
            </a:extLst>
          </p:cNvPr>
          <p:cNvSpPr txBox="1">
            <a:spLocks/>
          </p:cNvSpPr>
          <p:nvPr/>
        </p:nvSpPr>
        <p:spPr>
          <a:xfrm>
            <a:off x="505007" y="3523273"/>
            <a:ext cx="8133985" cy="10800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50"/>
              </a:lnSpc>
            </a:pP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また、男性が「ウケ狙い」で設定したバーチャル背景は</a:t>
            </a:r>
            <a:br>
              <a:rPr lang="en-US" altLang="ja-JP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だいたいスベりますので、さらにおすすめしません。</a:t>
            </a:r>
            <a:endParaRPr lang="en-US" altLang="ja-JP" sz="2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1A6FAD9-2011-47B7-AFF3-2256C2D86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" y="481757"/>
            <a:ext cx="1765462" cy="495397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F6E6759-3D90-48A5-8602-CB178B6A1B3B}"/>
              </a:ext>
            </a:extLst>
          </p:cNvPr>
          <p:cNvCxnSpPr>
            <a:cxnSpLocks/>
          </p:cNvCxnSpPr>
          <p:nvPr/>
        </p:nvCxnSpPr>
        <p:spPr>
          <a:xfrm>
            <a:off x="0" y="1038453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01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2488</TotalTime>
  <Words>1051</Words>
  <Application>Microsoft Office PowerPoint</Application>
  <PresentationFormat>画面に合わせる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ＭＳ Ｐ明朝</vt:lpstr>
      <vt:lpstr>メイリオ</vt:lpstr>
      <vt:lpstr>游ゴシック</vt:lpstr>
      <vt:lpstr>Apple Chancery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流石 裕美（株式会社医師のとも）</dc:creator>
  <cp:lastModifiedBy>寺尾 友理佳（株式会社医師のとも）</cp:lastModifiedBy>
  <cp:revision>198</cp:revision>
  <cp:lastPrinted>2020-08-03T07:20:01Z</cp:lastPrinted>
  <dcterms:created xsi:type="dcterms:W3CDTF">2019-08-21T12:27:25Z</dcterms:created>
  <dcterms:modified xsi:type="dcterms:W3CDTF">2020-10-17T02:27:05Z</dcterms:modified>
</cp:coreProperties>
</file>